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67" r:id="rId3"/>
    <p:sldId id="268" r:id="rId4"/>
    <p:sldId id="269" r:id="rId5"/>
    <p:sldId id="270" r:id="rId6"/>
    <p:sldId id="271" r:id="rId7"/>
    <p:sldId id="272" r:id="rId8"/>
    <p:sldId id="273" r:id="rId9"/>
    <p:sldId id="274" r:id="rId10"/>
    <p:sldId id="275" r:id="rId11"/>
    <p:sldId id="27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varScale="1">
        <p:scale>
          <a:sx n="59" d="100"/>
          <a:sy n="59" d="100"/>
        </p:scale>
        <p:origin x="279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10BEF2-C921-4D78-9F1E-FE85B73A4BA7}"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1CE613-B7CC-420A-BB6F-C81C0DEBCCD7}" type="slidenum">
              <a:rPr lang="en-US" smtClean="0"/>
              <a:t>‹#›</a:t>
            </a:fld>
            <a:endParaRPr lang="en-US"/>
          </a:p>
        </p:txBody>
      </p:sp>
    </p:spTree>
    <p:extLst>
      <p:ext uri="{BB962C8B-B14F-4D97-AF65-F5344CB8AC3E}">
        <p14:creationId xmlns:p14="http://schemas.microsoft.com/office/powerpoint/2010/main" val="288759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1CE613-B7CC-420A-BB6F-C81C0DEBCCD7}" type="slidenum">
              <a:rPr lang="en-US" smtClean="0"/>
              <a:t>1</a:t>
            </a:fld>
            <a:endParaRPr lang="en-US"/>
          </a:p>
        </p:txBody>
      </p:sp>
    </p:spTree>
    <p:extLst>
      <p:ext uri="{BB962C8B-B14F-4D97-AF65-F5344CB8AC3E}">
        <p14:creationId xmlns:p14="http://schemas.microsoft.com/office/powerpoint/2010/main" val="4272619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a:xfrm>
            <a:off x="685800" y="4191000"/>
            <a:ext cx="5486400" cy="4267200"/>
          </a:xfrm>
        </p:spPr>
        <p:txBody>
          <a:bodyPr>
            <a:normAutofit fontScale="92500" lnSpcReduction="20000"/>
          </a:bodyPr>
          <a:lstStyle/>
          <a:p>
            <a:pPr lvl="0">
              <a:tabLst>
                <a:tab pos="228600" algn="l"/>
              </a:tabLst>
            </a:pPr>
            <a:r>
              <a:rPr lang="en-US" spc="-10" dirty="0">
                <a:latin typeface="Times New Roman"/>
                <a:ea typeface="Times New Roman"/>
              </a:rPr>
              <a:t>Slides 10 and 11</a:t>
            </a:r>
          </a:p>
          <a:p>
            <a:pPr marL="342900" lvl="0" indent="-342900">
              <a:buFont typeface="Symbol"/>
              <a:buChar char=""/>
              <a:tabLst>
                <a:tab pos="228600" algn="l"/>
              </a:tabLst>
            </a:pPr>
            <a:r>
              <a:rPr lang="en-US" spc="-10" dirty="0">
                <a:latin typeface="Times New Roman"/>
                <a:ea typeface="Times New Roman"/>
              </a:rPr>
              <a:t>Inform students that they are now going to use their understanding of adolescent-friendly characteristics to specifically identify how services could have been improved in </a:t>
            </a:r>
            <a:r>
              <a:rPr lang="en-US" spc="-10" dirty="0" err="1">
                <a:latin typeface="Times New Roman"/>
                <a:ea typeface="Times New Roman"/>
              </a:rPr>
              <a:t>Abena’s</a:t>
            </a:r>
            <a:r>
              <a:rPr lang="en-US" spc="-10" dirty="0">
                <a:latin typeface="Times New Roman"/>
                <a:ea typeface="Times New Roman"/>
              </a:rPr>
              <a:t> case.  Post the flipchart list (done earlier) with the list of barriers faced by </a:t>
            </a:r>
            <a:r>
              <a:rPr lang="en-US" spc="-10" dirty="0" err="1">
                <a:latin typeface="Times New Roman"/>
                <a:ea typeface="Times New Roman"/>
              </a:rPr>
              <a:t>Abena</a:t>
            </a:r>
            <a:r>
              <a:rPr lang="en-US" spc="-10" dirty="0">
                <a:latin typeface="Times New Roman"/>
                <a:ea typeface="Times New Roman"/>
              </a:rPr>
              <a:t>. Ask students to think about to </a:t>
            </a:r>
            <a:r>
              <a:rPr lang="en-US" spc="-10" dirty="0" err="1">
                <a:latin typeface="Times New Roman"/>
                <a:ea typeface="Times New Roman"/>
              </a:rPr>
              <a:t>Abena’s</a:t>
            </a:r>
            <a:r>
              <a:rPr lang="en-US" spc="-10" dirty="0">
                <a:latin typeface="Times New Roman"/>
                <a:ea typeface="Times New Roman"/>
              </a:rPr>
              <a:t> story and review the list and identify any health systems related barrier.  Ask a volunteer to place an HS next to any of the health systems barrier they identified.</a:t>
            </a:r>
            <a:endParaRPr lang="en-US" sz="1400" dirty="0">
              <a:latin typeface="Times New Roman"/>
              <a:ea typeface="Calibri"/>
            </a:endParaRPr>
          </a:p>
          <a:p>
            <a:pPr marL="342900" lvl="0" indent="-342900">
              <a:buFont typeface="Symbol"/>
              <a:buChar char=""/>
            </a:pPr>
            <a:r>
              <a:rPr lang="en-US" spc="-10" dirty="0">
                <a:latin typeface="Times New Roman"/>
                <a:ea typeface="Times New Roman"/>
              </a:rPr>
              <a:t>Put up two other flipcharts and label one with ‘clinic’ and the other with ‘service.’  Ask for two volunteers to write down input from students on the appropriate flip chart.  Ask students to think about how they might re-design or change the clinic and services to make them more responsive and youth-friendly for </a:t>
            </a:r>
            <a:r>
              <a:rPr lang="en-US" spc="-10" dirty="0" err="1">
                <a:latin typeface="Times New Roman"/>
                <a:ea typeface="Times New Roman"/>
              </a:rPr>
              <a:t>Abena</a:t>
            </a:r>
            <a:r>
              <a:rPr lang="en-US" spc="-10" dirty="0">
                <a:latin typeface="Times New Roman"/>
                <a:ea typeface="Times New Roman"/>
              </a:rPr>
              <a:t> and other adolescents.   Have them call out their suggestions and track on flipchart.  Encourage debate on what would be adolescent-friendly and push for some level of consensus on the changes retained on the flipcharts.</a:t>
            </a:r>
            <a:endParaRPr lang="en-US" sz="1400"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Pause the discussion to briefly share  Slides 10 and 11 on the program design characteristics of youth-friendly services. </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Resume the discussion on changes to the clinic or services in </a:t>
            </a:r>
            <a:r>
              <a:rPr lang="en-US" spc="-10" dirty="0" err="1">
                <a:latin typeface="Times New Roman"/>
                <a:ea typeface="Times New Roman"/>
              </a:rPr>
              <a:t>Abena’s</a:t>
            </a:r>
            <a:r>
              <a:rPr lang="en-US" spc="-10" dirty="0">
                <a:latin typeface="Times New Roman"/>
                <a:ea typeface="Times New Roman"/>
              </a:rPr>
              <a:t> case.  Ask students for any additional suggestions based on the points raised in the previous slide.  Finalize the two flipchart lists.</a:t>
            </a:r>
            <a:endParaRPr lang="en-US" sz="1400" dirty="0">
              <a:latin typeface="Times New Roman"/>
              <a:ea typeface="Calibri"/>
            </a:endParaRPr>
          </a:p>
          <a:p>
            <a:pPr marL="342900" lvl="0" indent="-342900">
              <a:buFont typeface="Symbol"/>
              <a:buChar char=""/>
              <a:tabLst>
                <a:tab pos="228600" algn="l"/>
              </a:tabLst>
            </a:pPr>
            <a:r>
              <a:rPr lang="en-US" spc="-10" dirty="0">
                <a:latin typeface="Times New Roman"/>
                <a:ea typeface="Times New Roman"/>
              </a:rPr>
              <a:t>Ask students to review the lists and determine which three would be most critical in ensuring that </a:t>
            </a:r>
            <a:r>
              <a:rPr lang="en-US" spc="-10" dirty="0" err="1">
                <a:latin typeface="Times New Roman"/>
                <a:ea typeface="Times New Roman"/>
              </a:rPr>
              <a:t>Abena</a:t>
            </a:r>
            <a:r>
              <a:rPr lang="en-US" spc="-10" dirty="0">
                <a:latin typeface="Times New Roman"/>
                <a:ea typeface="Times New Roman"/>
              </a:rPr>
              <a:t> is able to address her ASRH needs over the long-term, including as they evolve over time.  Invite students to go to the flipcharts and place a check mark next to their top three selections.  </a:t>
            </a:r>
            <a:endParaRPr lang="en-US" sz="1400" dirty="0">
              <a:latin typeface="Times New Roman"/>
              <a:ea typeface="Times New Roman"/>
            </a:endParaRPr>
          </a:p>
          <a:p>
            <a:pPr marL="342900" lvl="0" indent="-342900">
              <a:buFont typeface="Symbol"/>
              <a:buChar char=""/>
              <a:tabLst>
                <a:tab pos="228600" algn="l"/>
              </a:tabLst>
            </a:pPr>
            <a:r>
              <a:rPr lang="en-US" spc="-10" dirty="0">
                <a:latin typeface="Times New Roman"/>
                <a:ea typeface="Times New Roman"/>
              </a:rPr>
              <a:t>Review their votes and process with the group.  Identify which changes were most popular and invite a few students to share why (or why not) these should be prioritized.  Ask students to also share which changes they, as providers, may be able to enact or influence directly. </a:t>
            </a:r>
          </a:p>
          <a:p>
            <a:pPr>
              <a:tabLst>
                <a:tab pos="228600" algn="l"/>
              </a:tabLst>
            </a:pPr>
            <a:r>
              <a:rPr lang="en-US" spc="-10" dirty="0">
                <a:latin typeface="Times New Roman"/>
              </a:rPr>
              <a:t>See </a:t>
            </a:r>
            <a:r>
              <a:rPr lang="en-US" b="1" spc="-10" dirty="0">
                <a:latin typeface="Times New Roman"/>
                <a:ea typeface="Times New Roman"/>
              </a:rPr>
              <a:t>Values Clarification Activity</a:t>
            </a:r>
            <a:r>
              <a:rPr lang="en-US" sz="1400" dirty="0">
                <a:latin typeface="Times New Roman"/>
                <a:ea typeface="Times New Roman"/>
              </a:rPr>
              <a:t>: </a:t>
            </a:r>
            <a:r>
              <a:rPr lang="en-US" b="1" i="1" spc="-10" dirty="0">
                <a:latin typeface="Times New Roman"/>
                <a:ea typeface="Times New Roman"/>
              </a:rPr>
              <a:t>Group Activity and Discussion </a:t>
            </a:r>
            <a:r>
              <a:rPr lang="en-US" spc="-10" dirty="0">
                <a:latin typeface="Times New Roman"/>
                <a:ea typeface="Times New Roman"/>
              </a:rPr>
              <a:t>in the </a:t>
            </a:r>
            <a:r>
              <a:rPr lang="en-US" spc="-10">
                <a:latin typeface="Times New Roman"/>
                <a:ea typeface="Times New Roman"/>
              </a:rPr>
              <a:t>Session Plan</a:t>
            </a:r>
            <a:endParaRPr lang="en-US" dirty="0"/>
          </a:p>
        </p:txBody>
      </p:sp>
      <p:sp>
        <p:nvSpPr>
          <p:cNvPr id="419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15E0B5E-D100-48CA-BAEB-E4CA8409873D}" type="slidenum">
              <a:rPr lang="en-US" altLang="en-US" smtClean="0"/>
              <a:pPr algn="r" eaLnBrk="1" hangingPunct="1">
                <a:spcBef>
                  <a:spcPct val="0"/>
                </a:spcBef>
              </a:pPr>
              <a:t>10</a:t>
            </a:fld>
            <a:endParaRPr lang="en-US" altLang="en-US"/>
          </a:p>
        </p:txBody>
      </p:sp>
    </p:spTree>
    <p:extLst>
      <p:ext uri="{BB962C8B-B14F-4D97-AF65-F5344CB8AC3E}">
        <p14:creationId xmlns:p14="http://schemas.microsoft.com/office/powerpoint/2010/main" val="1255215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a:defRPr/>
            </a:pPr>
            <a:endParaRPr lang="en-US" dirty="0"/>
          </a:p>
        </p:txBody>
      </p:sp>
      <p:sp>
        <p:nvSpPr>
          <p:cNvPr id="43013"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D15F24CA-A29C-49C9-897D-1939857C5413}" type="slidenum">
              <a:rPr lang="en-US" altLang="en-US" smtClean="0"/>
              <a:pPr algn="r" eaLnBrk="1" hangingPunct="1">
                <a:spcBef>
                  <a:spcPct val="0"/>
                </a:spcBef>
              </a:pPr>
              <a:t>11</a:t>
            </a:fld>
            <a:endParaRPr lang="en-US" altLang="en-US"/>
          </a:p>
        </p:txBody>
      </p:sp>
    </p:spTree>
    <p:extLst>
      <p:ext uri="{BB962C8B-B14F-4D97-AF65-F5344CB8AC3E}">
        <p14:creationId xmlns:p14="http://schemas.microsoft.com/office/powerpoint/2010/main" val="2540927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pc="-10" dirty="0">
                <a:latin typeface="Times New Roman"/>
                <a:ea typeface="Times New Roman"/>
              </a:rPr>
              <a:t>Explain that to successfully serve adolescent clients with sexual and reproductive health care, providers and clinics must attract, serve and retain these clients.  This requires a good understanding of the many barriers that adolescents face when seeking SRH services, and specific efforts within the health system to reduce some of these barriers by becoming more ‘youth-friendly’ and responsive to the needs and circumstances of young clients. </a:t>
            </a:r>
          </a:p>
          <a:p>
            <a:endParaRPr lang="en-US" spc="-10" dirty="0">
              <a:latin typeface="Times New Roman"/>
            </a:endParaRPr>
          </a:p>
          <a:p>
            <a:r>
              <a:rPr lang="en-US" spc="-10" dirty="0">
                <a:latin typeface="Times New Roman"/>
              </a:rPr>
              <a:t>See </a:t>
            </a:r>
            <a:r>
              <a:rPr lang="en-US" b="1" dirty="0">
                <a:latin typeface="Times New Roman"/>
                <a:ea typeface="MS Gothic"/>
              </a:rPr>
              <a:t>A Case Study of Barriers to Good ASRH </a:t>
            </a:r>
            <a:r>
              <a:rPr lang="en-US" dirty="0">
                <a:latin typeface="Times New Roman"/>
                <a:ea typeface="MS Gothic"/>
              </a:rPr>
              <a:t>in the Session Plan</a:t>
            </a:r>
            <a:endParaRPr lang="en-US" dirty="0"/>
          </a:p>
        </p:txBody>
      </p:sp>
      <p:sp>
        <p:nvSpPr>
          <p:cNvPr id="4" name="Slide Number Placeholder 3"/>
          <p:cNvSpPr>
            <a:spLocks noGrp="1"/>
          </p:cNvSpPr>
          <p:nvPr>
            <p:ph type="sldNum" sz="quarter" idx="10"/>
          </p:nvPr>
        </p:nvSpPr>
        <p:spPr/>
        <p:txBody>
          <a:bodyPr/>
          <a:lstStyle/>
          <a:p>
            <a:fld id="{CD345A4F-722F-4C36-8192-69006F731DB1}" type="slidenum">
              <a:rPr lang="en-US" smtClean="0"/>
              <a:t>2</a:t>
            </a:fld>
            <a:endParaRPr lang="en-US"/>
          </a:p>
        </p:txBody>
      </p:sp>
    </p:spTree>
    <p:extLst>
      <p:ext uri="{BB962C8B-B14F-4D97-AF65-F5344CB8AC3E}">
        <p14:creationId xmlns:p14="http://schemas.microsoft.com/office/powerpoint/2010/main" val="3359337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91000"/>
            <a:ext cx="5486400" cy="4267200"/>
          </a:xfrm>
        </p:spPr>
        <p:txBody>
          <a:bodyPr/>
          <a:lstStyle/>
          <a:p>
            <a:r>
              <a:rPr lang="en-US" dirty="0">
                <a:latin typeface="Times New Roman" panose="02020603050405020304" pitchFamily="18" charset="0"/>
                <a:cs typeface="Times New Roman" panose="02020603050405020304" pitchFamily="18" charset="0"/>
              </a:rPr>
              <a:t>Slides 3-6</a:t>
            </a: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Explain that adolescents face multiple barriers to access services and information about sexual and reproductive health, both internal and external. These barriers can come in many forms, from economic and structural, to social and legal.</a:t>
            </a:r>
            <a:endParaRPr lang="en-US" dirty="0">
              <a:latin typeface="Times New Roman" panose="02020603050405020304" pitchFamily="18" charset="0"/>
              <a:ea typeface="Calibri"/>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Explain that frequently, the service provider who wants to work with adolescent clients will need to also be an advocate for their access, in order to empower them to be able to make healthy and informed decisions about their own health and well-being.</a:t>
            </a:r>
            <a:endParaRPr lang="en-US" dirty="0">
              <a:latin typeface="Times New Roman" panose="02020603050405020304" pitchFamily="18" charset="0"/>
              <a:ea typeface="Calibri"/>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Hand out 8-10 note cards to each student. Ask them to write one barrier that adolescents might face in obtaining services on each card. Collect all of the cards and read them off as you group them by legal barriers, structural/economic barriers, sociocultural barriers and individual barriers to obtaining services.</a:t>
            </a:r>
            <a:endParaRPr lang="en-US" dirty="0">
              <a:latin typeface="Times New Roman" panose="02020603050405020304" pitchFamily="18" charset="0"/>
              <a:ea typeface="Calibri"/>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Show slides 3-6 on the different types of barriers.</a:t>
            </a:r>
            <a:endParaRPr lang="en-US" dirty="0">
              <a:latin typeface="Times New Roman" panose="02020603050405020304" pitchFamily="18" charset="0"/>
              <a:ea typeface="Calibri"/>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Pause and reflect again that </a:t>
            </a:r>
            <a:r>
              <a:rPr lang="en-US" spc="-10" dirty="0" err="1">
                <a:latin typeface="Times New Roman" panose="02020603050405020304" pitchFamily="18" charset="0"/>
                <a:ea typeface="Times New Roman"/>
                <a:cs typeface="Times New Roman" panose="02020603050405020304" pitchFamily="18" charset="0"/>
              </a:rPr>
              <a:t>Abena</a:t>
            </a:r>
            <a:r>
              <a:rPr lang="en-US" spc="-10" dirty="0">
                <a:latin typeface="Times New Roman" panose="02020603050405020304" pitchFamily="18" charset="0"/>
                <a:ea typeface="Times New Roman"/>
                <a:cs typeface="Times New Roman" panose="02020603050405020304" pitchFamily="18" charset="0"/>
              </a:rPr>
              <a:t> faced many of these barriers – especially those involving the health systems (clinic, providers, supplies, financing, etc.).  Ask students to look back at the flipchart of barriers that they listed for </a:t>
            </a:r>
            <a:r>
              <a:rPr lang="en-US" spc="-10" dirty="0" err="1">
                <a:latin typeface="Times New Roman" panose="02020603050405020304" pitchFamily="18" charset="0"/>
                <a:ea typeface="Times New Roman"/>
                <a:cs typeface="Times New Roman" panose="02020603050405020304" pitchFamily="18" charset="0"/>
              </a:rPr>
              <a:t>Abena</a:t>
            </a:r>
            <a:r>
              <a:rPr lang="en-US" spc="-10" dirty="0">
                <a:latin typeface="Times New Roman" panose="02020603050405020304" pitchFamily="18" charset="0"/>
                <a:ea typeface="Times New Roman"/>
                <a:cs typeface="Times New Roman" panose="02020603050405020304" pitchFamily="18" charset="0"/>
              </a:rPr>
              <a:t> and compare them to the list they generated using the note cards.</a:t>
            </a:r>
            <a:endParaRPr lang="en-US" dirty="0">
              <a:latin typeface="Times New Roman" panose="02020603050405020304" pitchFamily="18" charset="0"/>
              <a:ea typeface="Calibri"/>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Divide students into 4 groups. Assign one type of barrier (legal barriers, structural/economic barriers, sociocultural barriers and individual barriers to obtaining services) to each group. Ask each group to come up with ways that they might remove or reduce the barriers if they were working in a health clinic and write these on a flip chart.</a:t>
            </a:r>
            <a:endParaRPr lang="en-US" dirty="0">
              <a:latin typeface="Times New Roman" panose="02020603050405020304" pitchFamily="18" charset="0"/>
              <a:ea typeface="Times New Roman"/>
              <a:cs typeface="Times New Roman" panose="02020603050405020304" pitchFamily="18" charset="0"/>
            </a:endParaRPr>
          </a:p>
          <a:p>
            <a:pPr marL="342900" lvl="0" indent="-342900">
              <a:buFont typeface="Symbol"/>
              <a:buChar char=""/>
              <a:tabLst>
                <a:tab pos="228600" algn="l"/>
              </a:tabLst>
            </a:pPr>
            <a:r>
              <a:rPr lang="en-US" spc="-10" dirty="0">
                <a:latin typeface="Times New Roman" panose="02020603050405020304" pitchFamily="18" charset="0"/>
                <a:ea typeface="Times New Roman"/>
                <a:cs typeface="Times New Roman" panose="02020603050405020304" pitchFamily="18" charset="0"/>
              </a:rPr>
              <a:t>Allow 30 minutes for the group activity and ask each group to report back to the whole group.</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D345A4F-722F-4C36-8192-69006F731DB1}" type="slidenum">
              <a:rPr lang="en-US" smtClean="0"/>
              <a:t>3</a:t>
            </a:fld>
            <a:endParaRPr lang="en-US"/>
          </a:p>
        </p:txBody>
      </p:sp>
    </p:spTree>
    <p:extLst>
      <p:ext uri="{BB962C8B-B14F-4D97-AF65-F5344CB8AC3E}">
        <p14:creationId xmlns:p14="http://schemas.microsoft.com/office/powerpoint/2010/main" val="4221135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345A4F-722F-4C36-8192-69006F731DB1}" type="slidenum">
              <a:rPr lang="en-US" smtClean="0"/>
              <a:t>4</a:t>
            </a:fld>
            <a:endParaRPr lang="en-US"/>
          </a:p>
        </p:txBody>
      </p:sp>
    </p:spTree>
    <p:extLst>
      <p:ext uri="{BB962C8B-B14F-4D97-AF65-F5344CB8AC3E}">
        <p14:creationId xmlns:p14="http://schemas.microsoft.com/office/powerpoint/2010/main" val="236134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345A4F-722F-4C36-8192-69006F731DB1}" type="slidenum">
              <a:rPr lang="en-US" smtClean="0"/>
              <a:t>5</a:t>
            </a:fld>
            <a:endParaRPr lang="en-US"/>
          </a:p>
        </p:txBody>
      </p:sp>
    </p:spTree>
    <p:extLst>
      <p:ext uri="{BB962C8B-B14F-4D97-AF65-F5344CB8AC3E}">
        <p14:creationId xmlns:p14="http://schemas.microsoft.com/office/powerpoint/2010/main" val="1690292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345A4F-722F-4C36-8192-69006F731DB1}" type="slidenum">
              <a:rPr lang="en-US" smtClean="0"/>
              <a:t>6</a:t>
            </a:fld>
            <a:endParaRPr lang="en-US"/>
          </a:p>
        </p:txBody>
      </p:sp>
    </p:spTree>
    <p:extLst>
      <p:ext uri="{BB962C8B-B14F-4D97-AF65-F5344CB8AC3E}">
        <p14:creationId xmlns:p14="http://schemas.microsoft.com/office/powerpoint/2010/main" val="912159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a:spcBef>
                <a:spcPts val="0"/>
              </a:spcBef>
              <a:spcAft>
                <a:spcPts val="0"/>
              </a:spcAft>
              <a:buFont typeface="Symbol"/>
              <a:buChar char=""/>
            </a:pPr>
            <a:r>
              <a:rPr lang="en-US" spc="-10" dirty="0">
                <a:latin typeface="Times New Roman"/>
                <a:ea typeface="Times New Roman"/>
              </a:rPr>
              <a:t>Introduce the session, highlighting that the special needs of adolescents explored in the previous session means that services need to be designed specifically to meet those needs – or ‘adolescent-friendly.’ Explain that one key pathway to success in designing adolescent-friendly SRH services is the active participation of young people in the design of services and monitoring of quality of care. Young people are better suited to know what the barriers are that keep them out of services, and </a:t>
            </a:r>
            <a:r>
              <a:rPr lang="en-US" spc="-10" dirty="0" err="1">
                <a:latin typeface="Times New Roman"/>
                <a:ea typeface="Times New Roman"/>
              </a:rPr>
              <a:t>howto</a:t>
            </a:r>
            <a:r>
              <a:rPr lang="en-US" spc="-10" dirty="0">
                <a:latin typeface="Times New Roman"/>
                <a:ea typeface="Times New Roman"/>
              </a:rPr>
              <a:t> get past them.  Students are, therefore, well-positioned to examine the concept of ‘adolescent-friendly’ and identify how health providers and the broader health system can better serve adolescent clients. </a:t>
            </a:r>
            <a:endParaRPr lang="en-US" sz="1400" dirty="0">
              <a:latin typeface="Times New Roman"/>
              <a:ea typeface="Calibri"/>
            </a:endParaRPr>
          </a:p>
          <a:p>
            <a:pPr marL="342900" marR="0" lvl="0" indent="-342900" algn="just">
              <a:spcBef>
                <a:spcPts val="0"/>
              </a:spcBef>
              <a:spcAft>
                <a:spcPts val="0"/>
              </a:spcAft>
              <a:buFont typeface="Symbol"/>
              <a:buChar char=""/>
            </a:pPr>
            <a:r>
              <a:rPr lang="en-US" spc="-10" dirty="0">
                <a:latin typeface="Times New Roman"/>
                <a:ea typeface="Times New Roman"/>
              </a:rPr>
              <a:t>Lead a brainstorming exercise to gather student ideas on what may constitute ‘adolescent-friendly’ services.  Have flipcharts at the front of a class and ask for a volunteer to write down suggestions from the group.  Ask students to share their ideas on adolescent-friendly services, drawing from </a:t>
            </a:r>
            <a:r>
              <a:rPr lang="en-US" spc="-10" dirty="0" err="1">
                <a:latin typeface="Times New Roman"/>
                <a:ea typeface="Times New Roman"/>
              </a:rPr>
              <a:t>Abena’s</a:t>
            </a:r>
            <a:r>
              <a:rPr lang="en-US" spc="-10" dirty="0">
                <a:latin typeface="Times New Roman"/>
                <a:ea typeface="Times New Roman"/>
              </a:rPr>
              <a:t> story and their own experience.  Once a list has been developed, briefly review key ideas and explain that we will come back to these after learning more on global standards on adolescent-friendly services. </a:t>
            </a:r>
            <a:endParaRPr lang="en-US" sz="1400" dirty="0">
              <a:latin typeface="Times New Roman"/>
              <a:ea typeface="Calibri"/>
            </a:endParaRPr>
          </a:p>
          <a:p>
            <a:pPr marL="342900" lvl="0" indent="-342900">
              <a:spcAft>
                <a:spcPts val="300"/>
              </a:spcAft>
              <a:buFont typeface="Symbol"/>
              <a:buChar char=""/>
              <a:tabLst>
                <a:tab pos="228600" algn="l"/>
              </a:tabLst>
            </a:pPr>
            <a:r>
              <a:rPr lang="en-US" spc="-10" dirty="0">
                <a:latin typeface="Times New Roman"/>
                <a:ea typeface="Times New Roman"/>
              </a:rPr>
              <a:t>Build from student ideas to present globally identified characteristics of youth-friendly services.  </a:t>
            </a:r>
            <a:endParaRPr lang="en-US" sz="1400" dirty="0">
              <a:latin typeface="Times New Roman"/>
              <a:ea typeface="Calibri"/>
            </a:endParaRPr>
          </a:p>
          <a:p>
            <a:pPr marL="342900" lvl="0" indent="-342900">
              <a:spcAft>
                <a:spcPts val="300"/>
              </a:spcAft>
              <a:buFont typeface="Symbol"/>
              <a:buChar char=""/>
              <a:tabLst>
                <a:tab pos="228600" algn="l"/>
              </a:tabLst>
            </a:pPr>
            <a:r>
              <a:rPr lang="en-US" spc="-10" dirty="0">
                <a:latin typeface="Times New Roman"/>
                <a:ea typeface="Times New Roman"/>
              </a:rPr>
              <a:t>Show the slide on Characteristics of Adolescent-friendly Services.</a:t>
            </a:r>
            <a:endParaRPr lang="en-US" sz="1400" dirty="0">
              <a:effectLst/>
              <a:latin typeface="Times New Roman"/>
              <a:ea typeface="Calibri"/>
            </a:endParaRPr>
          </a:p>
        </p:txBody>
      </p:sp>
      <p:sp>
        <p:nvSpPr>
          <p:cNvPr id="4" name="Slide Number Placeholder 3"/>
          <p:cNvSpPr>
            <a:spLocks noGrp="1"/>
          </p:cNvSpPr>
          <p:nvPr>
            <p:ph type="sldNum" sz="quarter" idx="10"/>
          </p:nvPr>
        </p:nvSpPr>
        <p:spPr/>
        <p:txBody>
          <a:bodyPr/>
          <a:lstStyle/>
          <a:p>
            <a:fld id="{CD345A4F-722F-4C36-8192-69006F731DB1}" type="slidenum">
              <a:rPr lang="en-US" smtClean="0"/>
              <a:t>7</a:t>
            </a:fld>
            <a:endParaRPr lang="en-US"/>
          </a:p>
        </p:txBody>
      </p:sp>
    </p:spTree>
    <p:extLst>
      <p:ext uri="{BB962C8B-B14F-4D97-AF65-F5344CB8AC3E}">
        <p14:creationId xmlns:p14="http://schemas.microsoft.com/office/powerpoint/2010/main" val="160879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marL="342900" lvl="0" indent="-342900">
              <a:spcAft>
                <a:spcPts val="300"/>
              </a:spcAft>
              <a:buFont typeface="Symbol"/>
              <a:buChar char=""/>
              <a:tabLst>
                <a:tab pos="228600" algn="l"/>
              </a:tabLst>
            </a:pPr>
            <a:r>
              <a:rPr lang="en-US" spc="-10" dirty="0">
                <a:latin typeface="Times New Roman"/>
                <a:ea typeface="Times New Roman"/>
              </a:rPr>
              <a:t>Ask students to brainstorm what specific </a:t>
            </a:r>
            <a:r>
              <a:rPr lang="en-US" b="1" spc="-10" dirty="0">
                <a:latin typeface="Times New Roman"/>
                <a:ea typeface="Times New Roman"/>
              </a:rPr>
              <a:t>provider</a:t>
            </a:r>
            <a:r>
              <a:rPr lang="en-US" spc="-10" dirty="0">
                <a:latin typeface="Times New Roman"/>
                <a:ea typeface="Times New Roman"/>
              </a:rPr>
              <a:t> characteristics are important. Write their responses on the flip chart. Supplement their responses from the following list. Training for health care providers in Adolescent Friendly Services should include: </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Basic concepts in adolescent health and development, including protective and risk factors</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Young people’s evolving capacities</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Effective communication with adolescents</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How to raise and discuss sensitive issues; </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Local attitudes, beliefs, and practices related to youth SRH</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How gender and life-stage-related norms influence young people’s SRH</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Reflection on how providers’ beliefs and values influence the delivery of youth SRH, in addition to the delivery of clinical SRH services tailored to young people.</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How to demonstrate non-judgmental attitudes toward all young people.</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How to treat male and female young people with respect</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How to provide confidential AFS</a:t>
            </a:r>
            <a:endParaRPr lang="en-US" sz="1400" dirty="0">
              <a:effectLst/>
              <a:latin typeface="Times New Roman"/>
              <a:ea typeface="Calibri"/>
            </a:endParaRPr>
          </a:p>
        </p:txBody>
      </p:sp>
      <p:sp>
        <p:nvSpPr>
          <p:cNvPr id="39941"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2B0F3FF-0727-4A3D-9A79-DB800232DAFD}" type="slidenum">
              <a:rPr lang="en-US" altLang="en-US" smtClean="0"/>
              <a:pPr algn="r" eaLnBrk="1" hangingPunct="1">
                <a:spcBef>
                  <a:spcPct val="0"/>
                </a:spcBef>
              </a:pPr>
              <a:t>8</a:t>
            </a:fld>
            <a:endParaRPr lang="en-US" altLang="en-US"/>
          </a:p>
        </p:txBody>
      </p:sp>
    </p:spTree>
    <p:extLst>
      <p:ext uri="{BB962C8B-B14F-4D97-AF65-F5344CB8AC3E}">
        <p14:creationId xmlns:p14="http://schemas.microsoft.com/office/powerpoint/2010/main" val="3960219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pPr marL="342900" lvl="0" indent="-342900">
              <a:spcAft>
                <a:spcPts val="300"/>
              </a:spcAft>
              <a:buFont typeface="Symbol"/>
              <a:buChar char=""/>
              <a:tabLst>
                <a:tab pos="228600" algn="l"/>
              </a:tabLst>
            </a:pPr>
            <a:r>
              <a:rPr lang="en-US" spc="-10" dirty="0">
                <a:latin typeface="Times New Roman"/>
                <a:ea typeface="Times New Roman"/>
              </a:rPr>
              <a:t>Ask students to brainstorm the characteristics of a health facility that make it adolescent-friendly.</a:t>
            </a:r>
            <a:endParaRPr lang="en-US" sz="1400" dirty="0">
              <a:latin typeface="Times New Roman"/>
              <a:ea typeface="Calibri"/>
            </a:endParaRPr>
          </a:p>
          <a:p>
            <a:pPr marL="342900" lvl="0" indent="-342900">
              <a:spcAft>
                <a:spcPts val="300"/>
              </a:spcAft>
              <a:buFont typeface="Symbol"/>
              <a:buChar char=""/>
              <a:tabLst>
                <a:tab pos="228600" algn="l"/>
              </a:tabLst>
            </a:pPr>
            <a:r>
              <a:rPr lang="en-US" spc="-10" dirty="0">
                <a:latin typeface="Times New Roman"/>
                <a:ea typeface="Times New Roman"/>
              </a:rPr>
              <a:t>Supplement their answers with the slide on Health Facility Characteristics of Adolescent Friendly Services.</a:t>
            </a:r>
            <a:endParaRPr lang="en-US" sz="1400" dirty="0">
              <a:latin typeface="Times New Roman"/>
              <a:ea typeface="Calibri"/>
            </a:endParaRPr>
          </a:p>
          <a:p>
            <a:pPr marL="342900" lvl="0" indent="-342900">
              <a:spcAft>
                <a:spcPts val="300"/>
              </a:spcAft>
              <a:buFont typeface="Symbol"/>
              <a:buChar char=""/>
              <a:tabLst>
                <a:tab pos="228600" algn="l"/>
              </a:tabLst>
            </a:pPr>
            <a:r>
              <a:rPr lang="en-US" spc="-10" dirty="0">
                <a:latin typeface="Times New Roman"/>
                <a:ea typeface="Times New Roman"/>
              </a:rPr>
              <a:t>Pause and ask students to reflect on these characteristics. Facilitate a discussion by asking the following questions:</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Did anything new emerge that was not included in the original brainstorming exercise?</a:t>
            </a:r>
            <a:endParaRPr lang="en-US" sz="1400" dirty="0">
              <a:latin typeface="Times New Roman"/>
              <a:ea typeface="Times New Roman"/>
            </a:endParaRPr>
          </a:p>
          <a:p>
            <a:pPr marL="342900" lvl="0" indent="-342900">
              <a:spcAft>
                <a:spcPts val="300"/>
              </a:spcAft>
              <a:buFont typeface="Courier New"/>
              <a:buChar char="o"/>
              <a:tabLst>
                <a:tab pos="228600" algn="l"/>
              </a:tabLst>
            </a:pPr>
            <a:r>
              <a:rPr lang="en-US" spc="-10" dirty="0">
                <a:latin typeface="Times New Roman"/>
                <a:ea typeface="Times New Roman"/>
              </a:rPr>
              <a:t>How are adolescent-friendly characteristics different from the expectations for services for adult clients? Where are they the same or similar? </a:t>
            </a:r>
            <a:endParaRPr lang="en-US" sz="1400" dirty="0">
              <a:latin typeface="Times New Roman"/>
              <a:ea typeface="Calibri"/>
            </a:endParaRPr>
          </a:p>
          <a:p>
            <a:pPr marL="342900" lvl="0" indent="-342900">
              <a:spcAft>
                <a:spcPts val="300"/>
              </a:spcAft>
              <a:buFont typeface="Courier New"/>
              <a:buChar char="o"/>
              <a:tabLst>
                <a:tab pos="228600" algn="l"/>
              </a:tabLst>
            </a:pPr>
            <a:r>
              <a:rPr lang="en-US" spc="-10" dirty="0">
                <a:latin typeface="Times New Roman"/>
                <a:ea typeface="Times New Roman"/>
              </a:rPr>
              <a:t>Are there other needs of adolescent clients that should be incorporated into how services are offered?</a:t>
            </a:r>
            <a:endParaRPr lang="en-US" sz="1400" dirty="0">
              <a:latin typeface="Times New Roman"/>
              <a:ea typeface="Calibri"/>
            </a:endParaRPr>
          </a:p>
          <a:p>
            <a:r>
              <a:rPr lang="en-US" spc="-10" dirty="0">
                <a:latin typeface="Times New Roman"/>
                <a:ea typeface="Times New Roman"/>
              </a:rPr>
              <a:t>Conclude this step by noting that both adolescents and adults deserve to receive friendly, respectful and quality care.  The added emphasis on being adolescent-friendly, however, recognizes that young people – given their age, development stage and social situation – have special needs and constraints that must be addressed.  A strong understanding of youth needs, adolescent-related values and beliefs, adolescent health policies is critical to being a strong youth-friendly provider. </a:t>
            </a:r>
            <a:endParaRPr lang="en-US" dirty="0"/>
          </a:p>
        </p:txBody>
      </p:sp>
      <p:sp>
        <p:nvSpPr>
          <p:cNvPr id="4096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22338" eaLnBrk="0" hangingPunct="0">
              <a:spcBef>
                <a:spcPct val="30000"/>
              </a:spcBef>
              <a:defRPr sz="1200">
                <a:solidFill>
                  <a:schemeClr val="tx1"/>
                </a:solidFill>
                <a:latin typeface="Times New Roman" pitchFamily="18" charset="0"/>
              </a:defRPr>
            </a:lvl1pPr>
            <a:lvl2pPr marL="742950" indent="-285750" algn="l" defTabSz="922338" eaLnBrk="0" hangingPunct="0">
              <a:spcBef>
                <a:spcPct val="30000"/>
              </a:spcBef>
              <a:buChar char="•"/>
              <a:defRPr sz="1200">
                <a:solidFill>
                  <a:schemeClr val="tx1"/>
                </a:solidFill>
                <a:latin typeface="Times New Roman" pitchFamily="18" charset="0"/>
              </a:defRPr>
            </a:lvl2pPr>
            <a:lvl3pPr marL="1143000" indent="-228600" algn="l" defTabSz="922338" eaLnBrk="0" hangingPunct="0">
              <a:spcBef>
                <a:spcPct val="30000"/>
              </a:spcBef>
              <a:defRPr sz="1200">
                <a:solidFill>
                  <a:schemeClr val="tx1"/>
                </a:solidFill>
                <a:latin typeface="Times New Roman" pitchFamily="18" charset="0"/>
              </a:defRPr>
            </a:lvl3pPr>
            <a:lvl4pPr marL="1600200" indent="-228600" algn="l" defTabSz="922338" eaLnBrk="0" hangingPunct="0">
              <a:spcBef>
                <a:spcPct val="30000"/>
              </a:spcBef>
              <a:defRPr sz="1200">
                <a:solidFill>
                  <a:schemeClr val="tx1"/>
                </a:solidFill>
                <a:latin typeface="Times New Roman" pitchFamily="18" charset="0"/>
              </a:defRPr>
            </a:lvl4pPr>
            <a:lvl5pPr marL="2057400" indent="-228600" algn="l" defTabSz="922338" eaLnBrk="0" hangingPunct="0">
              <a:spcBef>
                <a:spcPct val="30000"/>
              </a:spcBef>
              <a:defRPr sz="1200">
                <a:solidFill>
                  <a:schemeClr val="tx1"/>
                </a:solidFill>
                <a:latin typeface="Times New Roman" pitchFamily="18" charset="0"/>
              </a:defRPr>
            </a:lvl5pPr>
            <a:lvl6pPr marL="2514600" indent="-228600" defTabSz="922338" eaLnBrk="0" fontAlgn="base" hangingPunct="0">
              <a:spcBef>
                <a:spcPct val="30000"/>
              </a:spcBef>
              <a:spcAft>
                <a:spcPct val="0"/>
              </a:spcAft>
              <a:defRPr sz="1200">
                <a:solidFill>
                  <a:schemeClr val="tx1"/>
                </a:solidFill>
                <a:latin typeface="Times New Roman" pitchFamily="18" charset="0"/>
              </a:defRPr>
            </a:lvl6pPr>
            <a:lvl7pPr marL="2971800" indent="-228600" defTabSz="922338" eaLnBrk="0" fontAlgn="base" hangingPunct="0">
              <a:spcBef>
                <a:spcPct val="30000"/>
              </a:spcBef>
              <a:spcAft>
                <a:spcPct val="0"/>
              </a:spcAft>
              <a:defRPr sz="1200">
                <a:solidFill>
                  <a:schemeClr val="tx1"/>
                </a:solidFill>
                <a:latin typeface="Times New Roman" pitchFamily="18" charset="0"/>
              </a:defRPr>
            </a:lvl7pPr>
            <a:lvl8pPr marL="3429000" indent="-228600" defTabSz="922338" eaLnBrk="0" fontAlgn="base" hangingPunct="0">
              <a:spcBef>
                <a:spcPct val="30000"/>
              </a:spcBef>
              <a:spcAft>
                <a:spcPct val="0"/>
              </a:spcAft>
              <a:defRPr sz="1200">
                <a:solidFill>
                  <a:schemeClr val="tx1"/>
                </a:solidFill>
                <a:latin typeface="Times New Roman" pitchFamily="18" charset="0"/>
              </a:defRPr>
            </a:lvl8pPr>
            <a:lvl9pPr marL="3886200" indent="-228600" defTabSz="922338"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BED18797-DA8D-425D-82B4-F72302A79DB0}" type="slidenum">
              <a:rPr lang="en-US" altLang="en-US" smtClean="0"/>
              <a:pPr algn="r" eaLnBrk="1" hangingPunct="1">
                <a:spcBef>
                  <a:spcPct val="0"/>
                </a:spcBef>
              </a:pPr>
              <a:t>9</a:t>
            </a:fld>
            <a:endParaRPr lang="en-US" altLang="en-US"/>
          </a:p>
        </p:txBody>
      </p:sp>
    </p:spTree>
    <p:extLst>
      <p:ext uri="{BB962C8B-B14F-4D97-AF65-F5344CB8AC3E}">
        <p14:creationId xmlns:p14="http://schemas.microsoft.com/office/powerpoint/2010/main" val="414415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685809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495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377488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972402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8280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37508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019800" y="6384925"/>
            <a:ext cx="29416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a:t>
            </a:r>
            <a:r>
              <a:rPr lang="en-US" sz="1600" b="1" baseline="0" dirty="0">
                <a:solidFill>
                  <a:srgbClr val="000000"/>
                </a:solidFill>
                <a:ea typeface="ＭＳ Ｐゴシック" pitchFamily="34" charset="-128"/>
              </a:rPr>
              <a:t> Topic 4 </a:t>
            </a:r>
            <a:r>
              <a:rPr lang="en-US" sz="1600" b="1" dirty="0">
                <a:solidFill>
                  <a:srgbClr val="000000"/>
                </a:solidFill>
                <a:ea typeface="ＭＳ Ｐゴシック" pitchFamily="34" charset="-128"/>
              </a:rPr>
              <a:t>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3061604537"/>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ea typeface="ＭＳ Ｐゴシック" pitchFamily="34" charset="-128"/>
              </a:rPr>
              <a:t>Session III Topic 4</a:t>
            </a:r>
          </a:p>
          <a:p>
            <a:pPr marL="0" indent="0" algn="ctr">
              <a:buFontTx/>
              <a:buNone/>
            </a:pPr>
            <a:r>
              <a:rPr lang="en-US" b="1" dirty="0"/>
              <a:t>Adolescent Friendly Services</a:t>
            </a:r>
            <a:endParaRPr lang="en-US" altLang="en-US" dirty="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839244"/>
            <a:ext cx="1231900" cy="346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A43110B7-F1A1-4DC4-AB60-39B0FD31ED93}"/>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1</a:t>
            </a:r>
          </a:p>
        </p:txBody>
      </p:sp>
    </p:spTree>
    <p:extLst>
      <p:ext uri="{BB962C8B-B14F-4D97-AF65-F5344CB8AC3E}">
        <p14:creationId xmlns:p14="http://schemas.microsoft.com/office/powerpoint/2010/main" val="1665683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457200" y="334964"/>
            <a:ext cx="8639908" cy="935037"/>
          </a:xfrm>
        </p:spPr>
        <p:txBody>
          <a:bodyPr/>
          <a:lstStyle/>
          <a:p>
            <a:pPr eaLnBrk="1" hangingPunct="1"/>
            <a:r>
              <a:rPr lang="en-US" altLang="en-US" sz="3200" dirty="0"/>
              <a:t>Program Design Characteristics of Youth Friendly Services (1)</a:t>
            </a:r>
          </a:p>
        </p:txBody>
      </p:sp>
      <p:sp>
        <p:nvSpPr>
          <p:cNvPr id="26627" name="Content Placeholder 2"/>
          <p:cNvSpPr>
            <a:spLocks noGrp="1"/>
          </p:cNvSpPr>
          <p:nvPr>
            <p:ph idx="4294967295"/>
          </p:nvPr>
        </p:nvSpPr>
        <p:spPr>
          <a:xfrm>
            <a:off x="1173774" y="1460501"/>
            <a:ext cx="7770934" cy="5159375"/>
          </a:xfrm>
        </p:spPr>
        <p:txBody>
          <a:bodyPr/>
          <a:lstStyle/>
          <a:p>
            <a:pPr marL="609600" indent="-609600" eaLnBrk="1" hangingPunct="1">
              <a:spcBef>
                <a:spcPct val="0"/>
              </a:spcBef>
              <a:buFontTx/>
              <a:buNone/>
            </a:pPr>
            <a:r>
              <a:rPr lang="en-US" altLang="en-US" sz="2800"/>
              <a:t>Program design characteristics include:</a:t>
            </a:r>
          </a:p>
          <a:p>
            <a:pPr marL="609600" indent="-609600" eaLnBrk="1" hangingPunct="1">
              <a:spcBef>
                <a:spcPct val="0"/>
              </a:spcBef>
              <a:buFontTx/>
              <a:buNone/>
            </a:pPr>
            <a:r>
              <a:rPr lang="en-US" altLang="en-US" sz="2800"/>
              <a:t>• Youth involvement in design and continuing feedback.</a:t>
            </a:r>
          </a:p>
          <a:p>
            <a:pPr marL="609600" indent="-609600" eaLnBrk="1" hangingPunct="1">
              <a:spcBef>
                <a:spcPct val="0"/>
              </a:spcBef>
              <a:buFontTx/>
              <a:buNone/>
            </a:pPr>
            <a:r>
              <a:rPr lang="en-US" altLang="en-US" sz="2800"/>
              <a:t>• Drop-in clients welcomed and appointments arranged rapidly.</a:t>
            </a:r>
          </a:p>
          <a:p>
            <a:pPr marL="609600" indent="-609600" eaLnBrk="1" hangingPunct="1">
              <a:spcBef>
                <a:spcPct val="0"/>
              </a:spcBef>
              <a:buFontTx/>
              <a:buNone/>
            </a:pPr>
            <a:r>
              <a:rPr lang="en-US" altLang="en-US" sz="2800"/>
              <a:t>• No overcrowding and short waiting times.</a:t>
            </a:r>
          </a:p>
          <a:p>
            <a:pPr marL="609600" indent="-609600" eaLnBrk="1" hangingPunct="1">
              <a:spcBef>
                <a:spcPct val="0"/>
              </a:spcBef>
              <a:buFontTx/>
              <a:buNone/>
            </a:pPr>
            <a:r>
              <a:rPr lang="en-US" altLang="en-US" sz="2800"/>
              <a:t>• Affordable fees.</a:t>
            </a:r>
          </a:p>
          <a:p>
            <a:pPr marL="609600" indent="-609600" eaLnBrk="1" hangingPunct="1">
              <a:spcBef>
                <a:spcPct val="0"/>
              </a:spcBef>
              <a:buFontTx/>
              <a:buNone/>
            </a:pPr>
            <a:r>
              <a:rPr lang="en-US" altLang="en-US" sz="2800"/>
              <a:t>• Publicity and recruitment that inform and reassure youth.</a:t>
            </a:r>
          </a:p>
          <a:p>
            <a:pPr marL="609600" indent="-609600" eaLnBrk="1" hangingPunct="1">
              <a:spcBef>
                <a:spcPct val="0"/>
              </a:spcBef>
              <a:buFontTx/>
              <a:buNone/>
            </a:pPr>
            <a:r>
              <a:rPr lang="en-US" altLang="en-US" sz="2800"/>
              <a:t>• Both young men and young women welcomed and served.</a:t>
            </a:r>
          </a:p>
          <a:p>
            <a:pPr marL="609600" indent="-609600" eaLnBrk="1" hangingPunct="1">
              <a:lnSpc>
                <a:spcPct val="90000"/>
              </a:lnSpc>
              <a:spcBef>
                <a:spcPct val="75000"/>
              </a:spcBef>
              <a:buFontTx/>
              <a:buNone/>
            </a:pPr>
            <a:endParaRPr lang="en-US" altLang="en-US" sz="2800"/>
          </a:p>
        </p:txBody>
      </p:sp>
      <p:sp>
        <p:nvSpPr>
          <p:cNvPr id="2" name="Slide Number Placeholder 1"/>
          <p:cNvSpPr>
            <a:spLocks noGrp="1"/>
          </p:cNvSpPr>
          <p:nvPr>
            <p:ph type="sldNum" sz="quarter" idx="12"/>
          </p:nvPr>
        </p:nvSpPr>
        <p:spPr/>
        <p:txBody>
          <a:bodyPr/>
          <a:lstStyle/>
          <a:p>
            <a:pPr>
              <a:defRPr/>
            </a:pPr>
            <a:fld id="{0F916AAC-CC18-47E8-B11B-860743729EF9}" type="slidenum">
              <a:rPr lang="en-US" smtClean="0"/>
              <a:pPr>
                <a:defRPr/>
              </a:pPr>
              <a:t>10</a:t>
            </a:fld>
            <a:endParaRPr lang="en-US"/>
          </a:p>
        </p:txBody>
      </p:sp>
      <p:sp>
        <p:nvSpPr>
          <p:cNvPr id="5" name="Rectangle 5">
            <a:extLst>
              <a:ext uri="{FF2B5EF4-FFF2-40B4-BE49-F238E27FC236}">
                <a16:creationId xmlns:a16="http://schemas.microsoft.com/office/drawing/2014/main" id="{D5F7687E-C7AF-4C81-ABDB-68AA03B31452}"/>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10</a:t>
            </a:r>
          </a:p>
        </p:txBody>
      </p:sp>
    </p:spTree>
    <p:extLst>
      <p:ext uri="{BB962C8B-B14F-4D97-AF65-F5344CB8AC3E}">
        <p14:creationId xmlns:p14="http://schemas.microsoft.com/office/powerpoint/2010/main" val="1737800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867508" y="334964"/>
            <a:ext cx="8229600" cy="935037"/>
          </a:xfrm>
        </p:spPr>
        <p:txBody>
          <a:bodyPr/>
          <a:lstStyle/>
          <a:p>
            <a:pPr eaLnBrk="1" hangingPunct="1"/>
            <a:r>
              <a:rPr lang="en-US" altLang="en-US" sz="3200" dirty="0"/>
              <a:t>Program Design Characteristics of Youth Friendly Services (2)</a:t>
            </a:r>
          </a:p>
        </p:txBody>
      </p:sp>
      <p:sp>
        <p:nvSpPr>
          <p:cNvPr id="30723" name="Content Placeholder 2"/>
          <p:cNvSpPr>
            <a:spLocks noGrp="1"/>
          </p:cNvSpPr>
          <p:nvPr>
            <p:ph idx="4294967295"/>
          </p:nvPr>
        </p:nvSpPr>
        <p:spPr>
          <a:xfrm>
            <a:off x="1173774" y="1460501"/>
            <a:ext cx="7770934" cy="5159375"/>
          </a:xfrm>
        </p:spPr>
        <p:txBody>
          <a:bodyPr/>
          <a:lstStyle/>
          <a:p>
            <a:pPr marL="609600" indent="-609600" eaLnBrk="1" hangingPunct="1">
              <a:spcBef>
                <a:spcPct val="75000"/>
              </a:spcBef>
              <a:buFontTx/>
              <a:buNone/>
              <a:defRPr/>
            </a:pPr>
            <a:r>
              <a:rPr lang="en-US" altLang="en-US" sz="2000" dirty="0"/>
              <a:t>• Wide range of services available</a:t>
            </a:r>
          </a:p>
          <a:p>
            <a:pPr eaLnBrk="1" hangingPunct="1">
              <a:spcBef>
                <a:spcPct val="75000"/>
              </a:spcBef>
              <a:buFont typeface="Arial" charset="0"/>
              <a:buChar char="•"/>
              <a:defRPr/>
            </a:pPr>
            <a:r>
              <a:rPr lang="en-US" altLang="en-US" sz="2000" dirty="0"/>
              <a:t>Ensure that age-disaggregated data is collected and used to analyze quality of services; </a:t>
            </a:r>
          </a:p>
          <a:p>
            <a:pPr eaLnBrk="1" hangingPunct="1">
              <a:spcBef>
                <a:spcPct val="75000"/>
              </a:spcBef>
              <a:buFont typeface="Arial" charset="0"/>
              <a:buChar char="•"/>
              <a:defRPr/>
            </a:pPr>
            <a:r>
              <a:rPr lang="en-US" altLang="en-US" sz="2000" dirty="0"/>
              <a:t>Full range of methods available to adolescents and youth, regardless of age, marital status or childbearing status.</a:t>
            </a:r>
          </a:p>
          <a:p>
            <a:pPr eaLnBrk="1" hangingPunct="1">
              <a:spcBef>
                <a:spcPct val="75000"/>
              </a:spcBef>
              <a:defRPr/>
            </a:pPr>
            <a:r>
              <a:rPr lang="en-US" altLang="en-US" sz="2000" dirty="0"/>
              <a:t>Necessary referrals available.</a:t>
            </a:r>
          </a:p>
          <a:p>
            <a:pPr marL="609600" indent="-609600" eaLnBrk="1" hangingPunct="1">
              <a:spcBef>
                <a:spcPct val="75000"/>
              </a:spcBef>
              <a:buFontTx/>
              <a:buNone/>
              <a:defRPr/>
            </a:pPr>
            <a:r>
              <a:rPr lang="en-US" altLang="en-US" sz="2000" dirty="0"/>
              <a:t>• Youth friendly educational material available on-site and to take.</a:t>
            </a:r>
          </a:p>
          <a:p>
            <a:pPr marL="609600" indent="-609600" eaLnBrk="1" hangingPunct="1">
              <a:spcBef>
                <a:spcPct val="75000"/>
              </a:spcBef>
              <a:buFontTx/>
              <a:buNone/>
              <a:defRPr/>
            </a:pPr>
            <a:r>
              <a:rPr lang="en-US" altLang="en-US" sz="2000" dirty="0"/>
              <a:t>• Group discussions available.</a:t>
            </a:r>
          </a:p>
          <a:p>
            <a:pPr marL="609600" indent="-609600" eaLnBrk="1" hangingPunct="1">
              <a:spcBef>
                <a:spcPct val="75000"/>
              </a:spcBef>
              <a:buFontTx/>
              <a:buNone/>
              <a:defRPr/>
            </a:pPr>
            <a:r>
              <a:rPr lang="en-US" altLang="en-US" sz="2000" dirty="0"/>
              <a:t>• Delay of pelvic examination and blood tests possible.</a:t>
            </a:r>
          </a:p>
          <a:p>
            <a:pPr marL="609600" indent="-609600" eaLnBrk="1" hangingPunct="1">
              <a:spcBef>
                <a:spcPct val="75000"/>
              </a:spcBef>
              <a:buFontTx/>
              <a:buNone/>
              <a:defRPr/>
            </a:pPr>
            <a:r>
              <a:rPr lang="en-US" altLang="en-US" sz="2000" dirty="0"/>
              <a:t>• Alternative ways to access information, counseling, and services.</a:t>
            </a:r>
            <a:endParaRPr lang="en-US" altLang="en-US" sz="2400" dirty="0"/>
          </a:p>
          <a:p>
            <a:pPr marL="609600" indent="-609600" eaLnBrk="1" hangingPunct="1">
              <a:lnSpc>
                <a:spcPct val="90000"/>
              </a:lnSpc>
              <a:spcBef>
                <a:spcPct val="75000"/>
              </a:spcBef>
              <a:buFontTx/>
              <a:buNone/>
              <a:defRPr/>
            </a:pPr>
            <a:endParaRPr lang="en-US" altLang="en-US" sz="2800" dirty="0"/>
          </a:p>
        </p:txBody>
      </p:sp>
      <p:sp>
        <p:nvSpPr>
          <p:cNvPr id="2" name="Slide Number Placeholder 1"/>
          <p:cNvSpPr>
            <a:spLocks noGrp="1"/>
          </p:cNvSpPr>
          <p:nvPr>
            <p:ph type="sldNum" sz="quarter" idx="12"/>
          </p:nvPr>
        </p:nvSpPr>
        <p:spPr/>
        <p:txBody>
          <a:bodyPr/>
          <a:lstStyle/>
          <a:p>
            <a:pPr>
              <a:defRPr/>
            </a:pPr>
            <a:fld id="{AC5F2895-3C6F-420F-B013-147FA20DE806}" type="slidenum">
              <a:rPr lang="en-US" smtClean="0"/>
              <a:pPr>
                <a:defRPr/>
              </a:pPr>
              <a:t>11</a:t>
            </a:fld>
            <a:endParaRPr lang="en-US"/>
          </a:p>
        </p:txBody>
      </p:sp>
      <p:sp>
        <p:nvSpPr>
          <p:cNvPr id="5" name="Rectangle 5">
            <a:extLst>
              <a:ext uri="{FF2B5EF4-FFF2-40B4-BE49-F238E27FC236}">
                <a16:creationId xmlns:a16="http://schemas.microsoft.com/office/drawing/2014/main" id="{FDFBA8DA-A26B-4510-A8E8-B1A336704ED8}"/>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11</a:t>
            </a:r>
          </a:p>
        </p:txBody>
      </p:sp>
    </p:spTree>
    <p:extLst>
      <p:ext uri="{BB962C8B-B14F-4D97-AF65-F5344CB8AC3E}">
        <p14:creationId xmlns:p14="http://schemas.microsoft.com/office/powerpoint/2010/main" val="2657234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Do Adolescents Have Difficulty Using Reproductive Health Services?</a:t>
            </a:r>
            <a:br>
              <a:rPr lang="en-US" dirty="0"/>
            </a:br>
            <a:endParaRPr lang="en-US" dirty="0"/>
          </a:p>
        </p:txBody>
      </p:sp>
      <p:sp>
        <p:nvSpPr>
          <p:cNvPr id="3" name="Content Placeholder 2"/>
          <p:cNvSpPr>
            <a:spLocks noGrp="1"/>
          </p:cNvSpPr>
          <p:nvPr>
            <p:ph idx="1"/>
          </p:nvPr>
        </p:nvSpPr>
        <p:spPr/>
        <p:txBody>
          <a:bodyPr/>
          <a:lstStyle/>
          <a:p>
            <a:pPr marL="0" indent="0">
              <a:buNone/>
            </a:pPr>
            <a:r>
              <a:rPr lang="en-US" sz="2000" dirty="0"/>
              <a:t>A number of factors are likely to make adolescents and young people uncomfortable:</a:t>
            </a:r>
          </a:p>
          <a:p>
            <a:r>
              <a:rPr lang="en-US" sz="2000" dirty="0"/>
              <a:t>Unmarried young people often think that reproductive health services are not intended for them.</a:t>
            </a:r>
          </a:p>
          <a:p>
            <a:r>
              <a:rPr lang="en-US" sz="2000" dirty="0"/>
              <a:t>They are often embarrassed at being seen in a reproductive health facility.</a:t>
            </a:r>
          </a:p>
          <a:p>
            <a:r>
              <a:rPr lang="en-US" sz="2000" dirty="0"/>
              <a:t>They are likely to be concerned about a lack of privacy and confidentiality, or afraid that their parents might find out about their visit.</a:t>
            </a:r>
          </a:p>
          <a:p>
            <a:pPr>
              <a:buFont typeface="Arial" panose="020B0604020202020204" pitchFamily="34" charset="0"/>
              <a:buChar char="•"/>
            </a:pPr>
            <a:r>
              <a:rPr lang="en-US" sz="2000" dirty="0"/>
              <a:t>They are afraid of medical procedures, especially pelvic exams.</a:t>
            </a:r>
          </a:p>
          <a:p>
            <a:r>
              <a:rPr lang="en-US" sz="2000" dirty="0"/>
              <a:t>They might be ashamed of having experienced coercive or abusive sex.</a:t>
            </a:r>
          </a:p>
          <a:p>
            <a:r>
              <a:rPr lang="en-US" sz="2000" dirty="0"/>
              <a:t>They find the clinic staff hostile.</a:t>
            </a:r>
          </a:p>
        </p:txBody>
      </p:sp>
      <p:sp>
        <p:nvSpPr>
          <p:cNvPr id="4" name="Rectangle 5">
            <a:extLst>
              <a:ext uri="{FF2B5EF4-FFF2-40B4-BE49-F238E27FC236}">
                <a16:creationId xmlns:a16="http://schemas.microsoft.com/office/drawing/2014/main" id="{0B9AAA76-8FE0-423C-B437-201C595B01F1}"/>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2</a:t>
            </a:r>
          </a:p>
        </p:txBody>
      </p:sp>
    </p:spTree>
    <p:extLst>
      <p:ext uri="{BB962C8B-B14F-4D97-AF65-F5344CB8AC3E}">
        <p14:creationId xmlns:p14="http://schemas.microsoft.com/office/powerpoint/2010/main" val="2435808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Legal Barriers to Obtaining Services</a:t>
            </a:r>
          </a:p>
        </p:txBody>
      </p:sp>
      <p:sp>
        <p:nvSpPr>
          <p:cNvPr id="3" name="Content Placeholder 2"/>
          <p:cNvSpPr>
            <a:spLocks noGrp="1"/>
          </p:cNvSpPr>
          <p:nvPr>
            <p:ph idx="1"/>
          </p:nvPr>
        </p:nvSpPr>
        <p:spPr/>
        <p:txBody>
          <a:bodyPr/>
          <a:lstStyle/>
          <a:p>
            <a:r>
              <a:rPr lang="en-US" sz="2500" dirty="0"/>
              <a:t>Laws and policies that require parental/guardian or spousal consent for sexual and reproductive health services for adolescents</a:t>
            </a:r>
          </a:p>
          <a:p>
            <a:r>
              <a:rPr lang="en-US" sz="2500" dirty="0"/>
              <a:t>Laws and policies that restrict what types of services or contraceptive methods are available to adolescents based on their age, marital or other status.</a:t>
            </a:r>
          </a:p>
          <a:p>
            <a:r>
              <a:rPr lang="en-US" sz="2500" dirty="0"/>
              <a:t>Laws and policies that prevent health care workers or other professionals from providing condoms or other contraceptives to adolescents in certain settings, such as at schools or youth groups.</a:t>
            </a:r>
          </a:p>
        </p:txBody>
      </p:sp>
      <p:sp>
        <p:nvSpPr>
          <p:cNvPr id="4" name="Rectangle 5">
            <a:extLst>
              <a:ext uri="{FF2B5EF4-FFF2-40B4-BE49-F238E27FC236}">
                <a16:creationId xmlns:a16="http://schemas.microsoft.com/office/drawing/2014/main" id="{7B33968D-C3A5-4DA9-A2F7-D3614189B11C}"/>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3</a:t>
            </a:r>
          </a:p>
        </p:txBody>
      </p:sp>
    </p:spTree>
    <p:extLst>
      <p:ext uri="{BB962C8B-B14F-4D97-AF65-F5344CB8AC3E}">
        <p14:creationId xmlns:p14="http://schemas.microsoft.com/office/powerpoint/2010/main" val="304509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Structural/Economic Barriers to Obtaining Services</a:t>
            </a:r>
          </a:p>
        </p:txBody>
      </p:sp>
      <p:sp>
        <p:nvSpPr>
          <p:cNvPr id="3" name="Content Placeholder 2"/>
          <p:cNvSpPr>
            <a:spLocks noGrp="1"/>
          </p:cNvSpPr>
          <p:nvPr>
            <p:ph idx="1"/>
          </p:nvPr>
        </p:nvSpPr>
        <p:spPr/>
        <p:txBody>
          <a:bodyPr/>
          <a:lstStyle/>
          <a:p>
            <a:pPr marL="0" indent="0">
              <a:buNone/>
            </a:pPr>
            <a:r>
              <a:rPr lang="en-US" sz="2000" dirty="0"/>
              <a:t>Structural/economic barriers Include:</a:t>
            </a:r>
          </a:p>
          <a:p>
            <a:pPr>
              <a:buFont typeface="Arial" panose="020B0604020202020204" pitchFamily="34" charset="0"/>
              <a:buChar char="•"/>
            </a:pPr>
            <a:r>
              <a:rPr lang="en-US" sz="2000" dirty="0"/>
              <a:t>Limited clinic hours, or hours that overlap with times when adolescents are typically in school or working</a:t>
            </a:r>
          </a:p>
          <a:p>
            <a:pPr>
              <a:buFont typeface="Arial" panose="020B0604020202020204" pitchFamily="34" charset="0"/>
              <a:buChar char="•"/>
            </a:pPr>
            <a:r>
              <a:rPr lang="en-US" sz="2000" dirty="0"/>
              <a:t>Few providers trained to provide services to adolescents</a:t>
            </a:r>
          </a:p>
          <a:p>
            <a:pPr>
              <a:buFont typeface="Arial" panose="020B0604020202020204" pitchFamily="34" charset="0"/>
              <a:buChar char="•"/>
            </a:pPr>
            <a:r>
              <a:rPr lang="en-US" sz="2000" dirty="0"/>
              <a:t>Services for adolescents only available at set locations</a:t>
            </a:r>
          </a:p>
          <a:p>
            <a:pPr>
              <a:buFont typeface="Arial" panose="020B0604020202020204" pitchFamily="34" charset="0"/>
              <a:buChar char="•"/>
            </a:pPr>
            <a:r>
              <a:rPr lang="en-US" sz="2000" dirty="0"/>
              <a:t>Distance from facilities</a:t>
            </a:r>
          </a:p>
          <a:p>
            <a:pPr>
              <a:buFont typeface="Arial" panose="020B0604020202020204" pitchFamily="34" charset="0"/>
              <a:buChar char="•"/>
            </a:pPr>
            <a:r>
              <a:rPr lang="en-US" sz="2000" dirty="0"/>
              <a:t>Services and commodities only available at prices beyond adolescents earning capacity</a:t>
            </a:r>
          </a:p>
          <a:p>
            <a:r>
              <a:rPr lang="en-US" sz="2000" dirty="0"/>
              <a:t>Transportation </a:t>
            </a:r>
          </a:p>
          <a:p>
            <a:r>
              <a:rPr lang="en-US" sz="2000" dirty="0"/>
              <a:t>Long wait times for services</a:t>
            </a:r>
          </a:p>
          <a:p>
            <a:r>
              <a:rPr lang="en-US" sz="2000" dirty="0"/>
              <a:t>Stock-outs or shortages in contraceptives or other sexual health-related commodities</a:t>
            </a:r>
          </a:p>
          <a:p>
            <a:r>
              <a:rPr lang="en-US" sz="2000" dirty="0"/>
              <a:t>Lack of privacy and confidentiality for adolescents</a:t>
            </a:r>
          </a:p>
        </p:txBody>
      </p:sp>
      <p:sp>
        <p:nvSpPr>
          <p:cNvPr id="4" name="Rectangle 5">
            <a:extLst>
              <a:ext uri="{FF2B5EF4-FFF2-40B4-BE49-F238E27FC236}">
                <a16:creationId xmlns:a16="http://schemas.microsoft.com/office/drawing/2014/main" id="{C297FF46-B91C-4A0B-BCA3-638509522621}"/>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4</a:t>
            </a:r>
          </a:p>
        </p:txBody>
      </p:sp>
    </p:spTree>
    <p:extLst>
      <p:ext uri="{BB962C8B-B14F-4D97-AF65-F5344CB8AC3E}">
        <p14:creationId xmlns:p14="http://schemas.microsoft.com/office/powerpoint/2010/main" val="2550344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Sociocultural Barriers to Obtaining Services</a:t>
            </a:r>
          </a:p>
        </p:txBody>
      </p:sp>
      <p:sp>
        <p:nvSpPr>
          <p:cNvPr id="3" name="Content Placeholder 2"/>
          <p:cNvSpPr>
            <a:spLocks noGrp="1"/>
          </p:cNvSpPr>
          <p:nvPr>
            <p:ph idx="1"/>
          </p:nvPr>
        </p:nvSpPr>
        <p:spPr/>
        <p:txBody>
          <a:bodyPr/>
          <a:lstStyle/>
          <a:p>
            <a:pPr marL="0" indent="0">
              <a:buNone/>
            </a:pPr>
            <a:r>
              <a:rPr lang="en-US" sz="2400" dirty="0"/>
              <a:t>Sociocultural barriers include:</a:t>
            </a:r>
          </a:p>
          <a:p>
            <a:r>
              <a:rPr lang="en-US" sz="2400" dirty="0"/>
              <a:t>Restrictive norms and stigma around adolescent and youth sexuality </a:t>
            </a:r>
          </a:p>
          <a:p>
            <a:r>
              <a:rPr lang="en-US" sz="2400" dirty="0"/>
              <a:t>Inequitable or harmful gender norms</a:t>
            </a:r>
          </a:p>
          <a:p>
            <a:r>
              <a:rPr lang="en-US" sz="2400" dirty="0"/>
              <a:t>Discrimination and judgment of adolescents by communities, families, partners, and providers</a:t>
            </a:r>
          </a:p>
          <a:p>
            <a:r>
              <a:rPr lang="en-US" sz="2400" dirty="0"/>
              <a:t>False belief that young people are not sexually active and that providing contraceptives will increase sexual activity </a:t>
            </a:r>
          </a:p>
          <a:p>
            <a:r>
              <a:rPr lang="en-US" sz="2400" dirty="0"/>
              <a:t>Myths and misinformation about sex, sexual health and contraceptive side effects</a:t>
            </a:r>
          </a:p>
        </p:txBody>
      </p:sp>
      <p:sp>
        <p:nvSpPr>
          <p:cNvPr id="4" name="Rectangle 5">
            <a:extLst>
              <a:ext uri="{FF2B5EF4-FFF2-40B4-BE49-F238E27FC236}">
                <a16:creationId xmlns:a16="http://schemas.microsoft.com/office/drawing/2014/main" id="{54CECBDD-6B49-4788-AB7B-B854BD4C3CFF}"/>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5</a:t>
            </a:r>
          </a:p>
        </p:txBody>
      </p:sp>
    </p:spTree>
    <p:extLst>
      <p:ext uri="{BB962C8B-B14F-4D97-AF65-F5344CB8AC3E}">
        <p14:creationId xmlns:p14="http://schemas.microsoft.com/office/powerpoint/2010/main" val="2551552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Individual Barriers to Obtaining Services</a:t>
            </a:r>
          </a:p>
        </p:txBody>
      </p:sp>
      <p:sp>
        <p:nvSpPr>
          <p:cNvPr id="3" name="Content Placeholder 2"/>
          <p:cNvSpPr>
            <a:spLocks noGrp="1"/>
          </p:cNvSpPr>
          <p:nvPr>
            <p:ph idx="1"/>
          </p:nvPr>
        </p:nvSpPr>
        <p:spPr/>
        <p:txBody>
          <a:bodyPr/>
          <a:lstStyle/>
          <a:p>
            <a:pPr marL="0" indent="0">
              <a:buNone/>
            </a:pPr>
            <a:r>
              <a:rPr lang="en-US" sz="2400" dirty="0"/>
              <a:t>Individual barriers such as: </a:t>
            </a:r>
          </a:p>
          <a:p>
            <a:r>
              <a:rPr lang="en-US" sz="2400" dirty="0"/>
              <a:t>Young people’s limited or incorrect knowledge of SRH, including myths and misconceptions around contraception</a:t>
            </a:r>
          </a:p>
          <a:p>
            <a:r>
              <a:rPr lang="en-US" sz="2400" dirty="0"/>
              <a:t>Many adolescents are unaware of the risk of pregnancy. They are also unfamiliar with STD symptoms </a:t>
            </a:r>
          </a:p>
          <a:p>
            <a:r>
              <a:rPr lang="en-US" sz="2400" dirty="0"/>
              <a:t>Limited self-efficacy and individual agency</a:t>
            </a:r>
          </a:p>
          <a:p>
            <a:r>
              <a:rPr lang="en-US" sz="2400" dirty="0"/>
              <a:t>Limited ability to navigate internalized social and gender norms</a:t>
            </a:r>
          </a:p>
          <a:p>
            <a:r>
              <a:rPr lang="en-US" sz="2400" dirty="0"/>
              <a:t>Limited information about what SRH services are available and where to seek services. </a:t>
            </a:r>
          </a:p>
        </p:txBody>
      </p:sp>
      <p:sp>
        <p:nvSpPr>
          <p:cNvPr id="4" name="Rectangle 5">
            <a:extLst>
              <a:ext uri="{FF2B5EF4-FFF2-40B4-BE49-F238E27FC236}">
                <a16:creationId xmlns:a16="http://schemas.microsoft.com/office/drawing/2014/main" id="{79822661-B02B-4279-B4DE-8D5D28A07709}"/>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6</a:t>
            </a:r>
          </a:p>
        </p:txBody>
      </p:sp>
    </p:spTree>
    <p:extLst>
      <p:ext uri="{BB962C8B-B14F-4D97-AF65-F5344CB8AC3E}">
        <p14:creationId xmlns:p14="http://schemas.microsoft.com/office/powerpoint/2010/main" val="3773966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Characteristics of Adolescent-friendly Services</a:t>
            </a:r>
            <a:br>
              <a:rPr lang="en-US" sz="3200" dirty="0"/>
            </a:br>
            <a:endParaRPr lang="en-US" sz="3200" dirty="0"/>
          </a:p>
        </p:txBody>
      </p:sp>
      <p:sp>
        <p:nvSpPr>
          <p:cNvPr id="3" name="Content Placeholder 2"/>
          <p:cNvSpPr>
            <a:spLocks noGrp="1"/>
          </p:cNvSpPr>
          <p:nvPr>
            <p:ph idx="1"/>
          </p:nvPr>
        </p:nvSpPr>
        <p:spPr/>
        <p:txBody>
          <a:bodyPr/>
          <a:lstStyle/>
          <a:p>
            <a:pPr marL="0" indent="0">
              <a:buNone/>
            </a:pPr>
            <a:r>
              <a:rPr lang="en-US" sz="2000" dirty="0"/>
              <a:t>The World Health Organization has established 5 characteristics for</a:t>
            </a:r>
          </a:p>
          <a:p>
            <a:pPr marL="0" indent="0">
              <a:buNone/>
            </a:pPr>
            <a:r>
              <a:rPr lang="en-US" sz="2000" dirty="0"/>
              <a:t>adolescent-friendly services:</a:t>
            </a:r>
          </a:p>
          <a:p>
            <a:r>
              <a:rPr lang="en-US" sz="2000" b="1" dirty="0"/>
              <a:t>Equitable</a:t>
            </a:r>
            <a:r>
              <a:rPr lang="en-US" sz="2000" dirty="0"/>
              <a:t>: All adolescents, not just certain groups, are able to obtain the health services they need.</a:t>
            </a:r>
          </a:p>
          <a:p>
            <a:r>
              <a:rPr lang="en-US" sz="2000" b="1" dirty="0"/>
              <a:t>Accessible</a:t>
            </a:r>
            <a:r>
              <a:rPr lang="en-US" sz="2000" dirty="0"/>
              <a:t>: Adolescents are able to obtain the services that are provided.</a:t>
            </a:r>
          </a:p>
          <a:p>
            <a:r>
              <a:rPr lang="en-US" sz="2000" b="1" dirty="0"/>
              <a:t>Acceptable</a:t>
            </a:r>
            <a:r>
              <a:rPr lang="en-US" sz="2000" dirty="0"/>
              <a:t>: Health services are provided in ways that meet the expectations of adolescent clients.</a:t>
            </a:r>
          </a:p>
          <a:p>
            <a:r>
              <a:rPr lang="en-US" sz="2000" b="1" dirty="0"/>
              <a:t>Appropriate</a:t>
            </a:r>
            <a:r>
              <a:rPr lang="en-US" sz="2000" dirty="0"/>
              <a:t>: The health services that adolescents need are provided.</a:t>
            </a:r>
          </a:p>
          <a:p>
            <a:r>
              <a:rPr lang="en-US" sz="2000" b="1" dirty="0"/>
              <a:t>Effective</a:t>
            </a:r>
            <a:r>
              <a:rPr lang="en-US" sz="2000" dirty="0"/>
              <a:t>: The right health services are provided in the right way and make a positive contribution to the health of adolescents.</a:t>
            </a:r>
          </a:p>
        </p:txBody>
      </p:sp>
      <p:sp>
        <p:nvSpPr>
          <p:cNvPr id="4" name="Rectangle 5">
            <a:extLst>
              <a:ext uri="{FF2B5EF4-FFF2-40B4-BE49-F238E27FC236}">
                <a16:creationId xmlns:a16="http://schemas.microsoft.com/office/drawing/2014/main" id="{AAD8B32D-4A58-40E1-8A3A-2A15EC64E9A5}"/>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7</a:t>
            </a:r>
          </a:p>
        </p:txBody>
      </p:sp>
    </p:spTree>
    <p:extLst>
      <p:ext uri="{BB962C8B-B14F-4D97-AF65-F5344CB8AC3E}">
        <p14:creationId xmlns:p14="http://schemas.microsoft.com/office/powerpoint/2010/main" val="498675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a:xfrm>
            <a:off x="867508" y="334964"/>
            <a:ext cx="8229600" cy="935037"/>
          </a:xfrm>
        </p:spPr>
        <p:txBody>
          <a:bodyPr/>
          <a:lstStyle/>
          <a:p>
            <a:pPr eaLnBrk="1" hangingPunct="1"/>
            <a:r>
              <a:rPr lang="en-US" altLang="en-US" sz="3200" dirty="0"/>
              <a:t>Provider Characteristics of Youth Friendly Services</a:t>
            </a:r>
          </a:p>
        </p:txBody>
      </p:sp>
      <p:sp>
        <p:nvSpPr>
          <p:cNvPr id="13315" name="Content Placeholder 2"/>
          <p:cNvSpPr>
            <a:spLocks noGrp="1"/>
          </p:cNvSpPr>
          <p:nvPr>
            <p:ph idx="4294967295"/>
          </p:nvPr>
        </p:nvSpPr>
        <p:spPr>
          <a:xfrm>
            <a:off x="1173774" y="1460501"/>
            <a:ext cx="7770934" cy="5159375"/>
          </a:xfrm>
        </p:spPr>
        <p:txBody>
          <a:bodyPr/>
          <a:lstStyle/>
          <a:p>
            <a:pPr marL="609600" indent="-609600" eaLnBrk="1" hangingPunct="1">
              <a:lnSpc>
                <a:spcPct val="90000"/>
              </a:lnSpc>
              <a:spcBef>
                <a:spcPct val="75000"/>
              </a:spcBef>
              <a:buFontTx/>
              <a:buNone/>
              <a:defRPr/>
            </a:pPr>
            <a:r>
              <a:rPr lang="en-US" altLang="en-US" sz="2000" dirty="0"/>
              <a:t>Provider characteristics include:</a:t>
            </a:r>
          </a:p>
          <a:p>
            <a:pPr eaLnBrk="1" hangingPunct="1">
              <a:lnSpc>
                <a:spcPct val="90000"/>
              </a:lnSpc>
              <a:spcBef>
                <a:spcPct val="75000"/>
              </a:spcBef>
              <a:defRPr/>
            </a:pPr>
            <a:r>
              <a:rPr lang="en-US" altLang="en-US" sz="2000" dirty="0"/>
              <a:t>Specially trained staff </a:t>
            </a:r>
          </a:p>
          <a:p>
            <a:pPr eaLnBrk="1" hangingPunct="1">
              <a:lnSpc>
                <a:spcPct val="90000"/>
              </a:lnSpc>
              <a:spcBef>
                <a:spcPct val="75000"/>
              </a:spcBef>
              <a:defRPr/>
            </a:pPr>
            <a:r>
              <a:rPr lang="en-US" altLang="en-US" sz="2000" dirty="0"/>
              <a:t>Ability of staff to provide comprehensive, respectful counseling.</a:t>
            </a:r>
          </a:p>
          <a:p>
            <a:pPr eaLnBrk="1" hangingPunct="1">
              <a:lnSpc>
                <a:spcPct val="90000"/>
              </a:lnSpc>
              <a:spcBef>
                <a:spcPct val="75000"/>
              </a:spcBef>
              <a:defRPr/>
            </a:pPr>
            <a:r>
              <a:rPr lang="en-US" altLang="en-US" sz="2000" dirty="0"/>
              <a:t>Respect for young people.</a:t>
            </a:r>
          </a:p>
          <a:p>
            <a:pPr eaLnBrk="1" hangingPunct="1">
              <a:lnSpc>
                <a:spcPct val="90000"/>
              </a:lnSpc>
              <a:spcBef>
                <a:spcPct val="75000"/>
              </a:spcBef>
              <a:defRPr/>
            </a:pPr>
            <a:r>
              <a:rPr lang="en-US" altLang="en-US" sz="2000" dirty="0"/>
              <a:t>Privacy and confidentiality.</a:t>
            </a:r>
          </a:p>
          <a:p>
            <a:pPr eaLnBrk="1" hangingPunct="1">
              <a:lnSpc>
                <a:spcPct val="90000"/>
              </a:lnSpc>
              <a:spcBef>
                <a:spcPct val="75000"/>
              </a:spcBef>
              <a:defRPr/>
            </a:pPr>
            <a:r>
              <a:rPr lang="en-US" altLang="en-US" sz="2000" dirty="0"/>
              <a:t>Adequate time for client/provider interaction.</a:t>
            </a:r>
          </a:p>
          <a:p>
            <a:pPr marL="609600" indent="-609600" eaLnBrk="1" hangingPunct="1">
              <a:lnSpc>
                <a:spcPct val="90000"/>
              </a:lnSpc>
              <a:spcBef>
                <a:spcPct val="75000"/>
              </a:spcBef>
              <a:buFontTx/>
              <a:buNone/>
              <a:defRPr/>
            </a:pPr>
            <a:endParaRPr lang="en-US" altLang="en-US" sz="2800" dirty="0"/>
          </a:p>
        </p:txBody>
      </p:sp>
      <p:sp>
        <p:nvSpPr>
          <p:cNvPr id="2" name="Slide Number Placeholder 1"/>
          <p:cNvSpPr>
            <a:spLocks noGrp="1"/>
          </p:cNvSpPr>
          <p:nvPr>
            <p:ph type="sldNum" sz="quarter" idx="12"/>
          </p:nvPr>
        </p:nvSpPr>
        <p:spPr/>
        <p:txBody>
          <a:bodyPr/>
          <a:lstStyle/>
          <a:p>
            <a:pPr>
              <a:defRPr/>
            </a:pPr>
            <a:fld id="{CA1F5E20-33EB-4522-BC92-126682D90135}" type="slidenum">
              <a:rPr lang="en-US" smtClean="0"/>
              <a:pPr>
                <a:defRPr/>
              </a:pPr>
              <a:t>8</a:t>
            </a:fld>
            <a:endParaRPr lang="en-US"/>
          </a:p>
        </p:txBody>
      </p:sp>
      <p:sp>
        <p:nvSpPr>
          <p:cNvPr id="5" name="Rectangle 5">
            <a:extLst>
              <a:ext uri="{FF2B5EF4-FFF2-40B4-BE49-F238E27FC236}">
                <a16:creationId xmlns:a16="http://schemas.microsoft.com/office/drawing/2014/main" id="{9E71269F-CCD5-425F-AC9A-A0A6339812BB}"/>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8</a:t>
            </a:r>
          </a:p>
        </p:txBody>
      </p:sp>
    </p:spTree>
    <p:extLst>
      <p:ext uri="{BB962C8B-B14F-4D97-AF65-F5344CB8AC3E}">
        <p14:creationId xmlns:p14="http://schemas.microsoft.com/office/powerpoint/2010/main" val="858549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457200" y="334964"/>
            <a:ext cx="8639908" cy="935037"/>
          </a:xfrm>
        </p:spPr>
        <p:txBody>
          <a:bodyPr/>
          <a:lstStyle/>
          <a:p>
            <a:pPr eaLnBrk="1" hangingPunct="1"/>
            <a:r>
              <a:rPr lang="en-US" altLang="en-US" sz="3200" dirty="0"/>
              <a:t>Health Facility Characteristics of Youth Friendly Services</a:t>
            </a:r>
          </a:p>
        </p:txBody>
      </p:sp>
      <p:sp>
        <p:nvSpPr>
          <p:cNvPr id="14339" name="Content Placeholder 2"/>
          <p:cNvSpPr>
            <a:spLocks noGrp="1"/>
          </p:cNvSpPr>
          <p:nvPr>
            <p:ph idx="4294967295"/>
          </p:nvPr>
        </p:nvSpPr>
        <p:spPr>
          <a:xfrm>
            <a:off x="1173774" y="1460501"/>
            <a:ext cx="7770934" cy="5159375"/>
          </a:xfrm>
        </p:spPr>
        <p:txBody>
          <a:bodyPr/>
          <a:lstStyle/>
          <a:p>
            <a:pPr marL="609600" indent="-609600" eaLnBrk="1" hangingPunct="1">
              <a:spcBef>
                <a:spcPct val="75000"/>
              </a:spcBef>
              <a:buFontTx/>
              <a:buNone/>
              <a:defRPr/>
            </a:pPr>
            <a:r>
              <a:rPr lang="en-US" altLang="en-US" sz="2400" dirty="0"/>
              <a:t>Health facility characteristics include:</a:t>
            </a:r>
          </a:p>
          <a:p>
            <a:pPr marL="609600" indent="-609600" eaLnBrk="1" hangingPunct="1">
              <a:spcBef>
                <a:spcPct val="75000"/>
              </a:spcBef>
              <a:buFontTx/>
              <a:buNone/>
              <a:defRPr/>
            </a:pPr>
            <a:r>
              <a:rPr lang="en-US" altLang="en-US" sz="2400" dirty="0"/>
              <a:t>• Comfortable waiting area for all clients</a:t>
            </a:r>
          </a:p>
          <a:p>
            <a:pPr eaLnBrk="1" hangingPunct="1">
              <a:spcBef>
                <a:spcPct val="75000"/>
              </a:spcBef>
              <a:buFont typeface="Arial" charset="0"/>
              <a:buChar char="•"/>
              <a:defRPr/>
            </a:pPr>
            <a:r>
              <a:rPr lang="en-US" altLang="en-US" sz="2400" dirty="0"/>
              <a:t>Convenient hours.</a:t>
            </a:r>
          </a:p>
          <a:p>
            <a:pPr marL="609600" indent="-609600" eaLnBrk="1" hangingPunct="1">
              <a:spcBef>
                <a:spcPct val="75000"/>
              </a:spcBef>
              <a:buFontTx/>
              <a:buNone/>
              <a:defRPr/>
            </a:pPr>
            <a:r>
              <a:rPr lang="en-US" altLang="en-US" sz="2400" dirty="0"/>
              <a:t>• Convenient location.</a:t>
            </a:r>
          </a:p>
          <a:p>
            <a:pPr marL="609600" indent="-609600" eaLnBrk="1" hangingPunct="1">
              <a:spcBef>
                <a:spcPct val="75000"/>
              </a:spcBef>
              <a:buFontTx/>
              <a:buNone/>
              <a:defRPr/>
            </a:pPr>
            <a:r>
              <a:rPr lang="en-US" altLang="en-US" sz="2400" dirty="0"/>
              <a:t>• Adequate space and privacy.</a:t>
            </a:r>
          </a:p>
          <a:p>
            <a:pPr marL="609600" indent="-609600" eaLnBrk="1" hangingPunct="1">
              <a:spcBef>
                <a:spcPct val="75000"/>
              </a:spcBef>
              <a:buFontTx/>
              <a:buNone/>
              <a:defRPr/>
            </a:pPr>
            <a:r>
              <a:rPr lang="en-US" altLang="en-US" sz="2400" dirty="0"/>
              <a:t>• Comfortable surroundings.</a:t>
            </a:r>
          </a:p>
          <a:p>
            <a:pPr eaLnBrk="1" hangingPunct="1">
              <a:spcBef>
                <a:spcPct val="75000"/>
              </a:spcBef>
              <a:buFont typeface="Arial" charset="0"/>
              <a:buChar char="•"/>
              <a:defRPr/>
            </a:pPr>
            <a:r>
              <a:rPr lang="en-US" altLang="en-US" sz="2400" dirty="0"/>
              <a:t>Signs that welcome adolescent and youth clients to FP services.</a:t>
            </a:r>
          </a:p>
          <a:p>
            <a:pPr marL="609600" indent="-609600" eaLnBrk="1" hangingPunct="1">
              <a:spcBef>
                <a:spcPct val="75000"/>
              </a:spcBef>
              <a:buFontTx/>
              <a:buNone/>
              <a:defRPr/>
            </a:pPr>
            <a:r>
              <a:rPr lang="en-US" altLang="en-US" sz="2400" dirty="0"/>
              <a:t>• Peer counselors available.</a:t>
            </a:r>
          </a:p>
          <a:p>
            <a:pPr marL="609600" indent="-609600" eaLnBrk="1" hangingPunct="1">
              <a:lnSpc>
                <a:spcPct val="90000"/>
              </a:lnSpc>
              <a:spcBef>
                <a:spcPct val="75000"/>
              </a:spcBef>
              <a:buFontTx/>
              <a:buNone/>
              <a:defRPr/>
            </a:pPr>
            <a:endParaRPr lang="en-US" altLang="en-US" sz="2800" dirty="0"/>
          </a:p>
        </p:txBody>
      </p:sp>
      <p:sp>
        <p:nvSpPr>
          <p:cNvPr id="2" name="Slide Number Placeholder 1"/>
          <p:cNvSpPr>
            <a:spLocks noGrp="1"/>
          </p:cNvSpPr>
          <p:nvPr>
            <p:ph type="sldNum" sz="quarter" idx="12"/>
          </p:nvPr>
        </p:nvSpPr>
        <p:spPr/>
        <p:txBody>
          <a:bodyPr/>
          <a:lstStyle/>
          <a:p>
            <a:pPr>
              <a:defRPr/>
            </a:pPr>
            <a:fld id="{67560344-DB9B-49E9-919B-A9C1CD303AAA}" type="slidenum">
              <a:rPr lang="en-US" smtClean="0"/>
              <a:pPr>
                <a:defRPr/>
              </a:pPr>
              <a:t>9</a:t>
            </a:fld>
            <a:endParaRPr lang="en-US"/>
          </a:p>
        </p:txBody>
      </p:sp>
      <p:sp>
        <p:nvSpPr>
          <p:cNvPr id="5" name="Rectangle 5">
            <a:extLst>
              <a:ext uri="{FF2B5EF4-FFF2-40B4-BE49-F238E27FC236}">
                <a16:creationId xmlns:a16="http://schemas.microsoft.com/office/drawing/2014/main" id="{482C80BD-A85C-4B72-8CC2-350EFC87AFAF}"/>
              </a:ext>
            </a:extLst>
          </p:cNvPr>
          <p:cNvSpPr>
            <a:spLocks noChangeArrowheads="1"/>
          </p:cNvSpPr>
          <p:nvPr/>
        </p:nvSpPr>
        <p:spPr bwMode="auto">
          <a:xfrm>
            <a:off x="5638800" y="6330950"/>
            <a:ext cx="3429000"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Friendly Services, Session III Topic 4 Slide 9</a:t>
            </a:r>
          </a:p>
        </p:txBody>
      </p:sp>
    </p:spTree>
    <p:extLst>
      <p:ext uri="{BB962C8B-B14F-4D97-AF65-F5344CB8AC3E}">
        <p14:creationId xmlns:p14="http://schemas.microsoft.com/office/powerpoint/2010/main" val="178464969"/>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1591</TotalTime>
  <Words>2186</Words>
  <Application>Microsoft Office PowerPoint</Application>
  <PresentationFormat>On-screen Show (4:3)</PresentationFormat>
  <Paragraphs>148</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MS Gothic</vt:lpstr>
      <vt:lpstr>ＭＳ Ｐゴシック</vt:lpstr>
      <vt:lpstr>Arial</vt:lpstr>
      <vt:lpstr>Arial Black</vt:lpstr>
      <vt:lpstr>Calibri</vt:lpstr>
      <vt:lpstr>Courier New</vt:lpstr>
      <vt:lpstr>Symbol</vt:lpstr>
      <vt:lpstr>Times New Roman</vt:lpstr>
      <vt:lpstr>TRP Template</vt:lpstr>
      <vt:lpstr>Pre-service Education on FP and AYSRH</vt:lpstr>
      <vt:lpstr>Why Do Adolescents Have Difficulty Using Reproductive Health Services? </vt:lpstr>
      <vt:lpstr>Legal Barriers to Obtaining Services</vt:lpstr>
      <vt:lpstr>Structural/Economic Barriers to Obtaining Services</vt:lpstr>
      <vt:lpstr>Sociocultural Barriers to Obtaining Services</vt:lpstr>
      <vt:lpstr>Individual Barriers to Obtaining Services</vt:lpstr>
      <vt:lpstr>Characteristics of Adolescent-friendly Services </vt:lpstr>
      <vt:lpstr>Provider Characteristics of Youth Friendly Services</vt:lpstr>
      <vt:lpstr>Health Facility Characteristics of Youth Friendly Services</vt:lpstr>
      <vt:lpstr>Program Design Characteristics of Youth Friendly Services (1)</vt:lpstr>
      <vt:lpstr>Program Design Characteristics of Youth Friendly Services (2)</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Solter</dc:creator>
  <cp:lastModifiedBy>Elizabeth Williams</cp:lastModifiedBy>
  <cp:revision>6</cp:revision>
  <dcterms:created xsi:type="dcterms:W3CDTF">2017-09-23T02:02:03Z</dcterms:created>
  <dcterms:modified xsi:type="dcterms:W3CDTF">2018-04-13T14:43:40Z</dcterms:modified>
</cp:coreProperties>
</file>